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6" roundtripDataSignature="AMtx7mhFluMDoTPGC5JLtCEPghUxE3zG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customschemas.google.com/relationships/presentationmetadata" Target="metadata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a96c2b3e7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a96c2b3e70_0_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a9ce310b8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a9ce310b82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a96c2b3e7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3a96c2b3e70_0_1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a9ce310b8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3a9ce310b82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a96c2b3e7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3a96c2b3e70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a9ce310b8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3a9ce310b82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a96c2b3e7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3a96c2b3e70_0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a9ce310b8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3a9ce310b82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a96c2b3e70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3a96c2b3e70_0_1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a96c2b3e70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3a96c2b3e70_0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96c2b3e7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a96c2b3e70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a96c2b3e7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a96c2b3e70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a96c2b3e7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a96c2b3e70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a9ce310b8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a9ce310b82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3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hyperlink" Target="mailto:emanuelly.cassia@aluno.ifsertao-pe.edu.br" TargetMode="External"/><Relationship Id="rId5" Type="http://schemas.openxmlformats.org/officeDocument/2006/relationships/hyperlink" Target="mailto:emanuelly.cassia@aluno.ifsertao-pe.edu.br" TargetMode="External"/><Relationship Id="rId6" Type="http://schemas.openxmlformats.org/officeDocument/2006/relationships/hyperlink" Target="mailto:yara.regina@ifsertao-pe.edu.br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37.png"/><Relationship Id="rId5" Type="http://schemas.openxmlformats.org/officeDocument/2006/relationships/image" Target="../media/image8.png"/><Relationship Id="rId6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41.png"/><Relationship Id="rId5" Type="http://schemas.openxmlformats.org/officeDocument/2006/relationships/image" Target="../media/image19.png"/><Relationship Id="rId6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Relationship Id="rId4" Type="http://schemas.openxmlformats.org/officeDocument/2006/relationships/image" Target="../media/image35.png"/><Relationship Id="rId5" Type="http://schemas.openxmlformats.org/officeDocument/2006/relationships/image" Target="../media/image26.png"/><Relationship Id="rId6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Relationship Id="rId4" Type="http://schemas.openxmlformats.org/officeDocument/2006/relationships/image" Target="../media/image15.png"/><Relationship Id="rId5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Relationship Id="rId4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Relationship Id="rId4" Type="http://schemas.openxmlformats.org/officeDocument/2006/relationships/image" Target="../media/image30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jpg"/><Relationship Id="rId4" Type="http://schemas.openxmlformats.org/officeDocument/2006/relationships/image" Target="../media/image33.png"/><Relationship Id="rId5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jpg"/><Relationship Id="rId4" Type="http://schemas.openxmlformats.org/officeDocument/2006/relationships/image" Target="../media/image43.png"/><Relationship Id="rId5" Type="http://schemas.openxmlformats.org/officeDocument/2006/relationships/image" Target="../media/image3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Relationship Id="rId4" Type="http://schemas.openxmlformats.org/officeDocument/2006/relationships/image" Target="../media/image34.png"/><Relationship Id="rId5" Type="http://schemas.openxmlformats.org/officeDocument/2006/relationships/image" Target="../media/image36.png"/><Relationship Id="rId6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4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14.png"/><Relationship Id="rId10" Type="http://schemas.openxmlformats.org/officeDocument/2006/relationships/image" Target="../media/image42.png"/><Relationship Id="rId9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12.png"/><Relationship Id="rId7" Type="http://schemas.openxmlformats.org/officeDocument/2006/relationships/image" Target="../media/image9.png"/><Relationship Id="rId8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10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16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9144002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350550" y="1709875"/>
            <a:ext cx="84429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Fortalecimento e Expansão do Espaço Maker do Campus Floresta: </a:t>
            </a:r>
            <a:endParaRPr b="1" sz="2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Criatividade, </a:t>
            </a:r>
            <a:r>
              <a:rPr lang="pt-BR" sz="2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pt-BR" sz="2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novação e Empreendedorismo em Ação</a:t>
            </a:r>
            <a:endParaRPr sz="2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1942050" y="3313825"/>
            <a:ext cx="5259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Emanuelly </a:t>
            </a:r>
            <a:r>
              <a:rPr b="1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Cássia Silva Miranda</a:t>
            </a:r>
            <a:r>
              <a:rPr b="1" baseline="30000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aseline="30000" sz="6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emanuelly.cassia</a:t>
            </a:r>
            <a:r>
              <a:rPr b="1" i="0" lang="pt-BR" sz="16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@aluno.ifsertao-pe.edu.br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Yara Regina Pereira Silva Menezes de Sa</a:t>
            </a:r>
            <a:r>
              <a:rPr b="1" baseline="30000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baseline="30000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yara.regina@ifsertao-pe.edu.br</a:t>
            </a:r>
            <a:r>
              <a:rPr b="1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Instituto Federal de Educação, Ciência e Tecnologia do Sertão Pernambucano, </a:t>
            </a:r>
            <a:r>
              <a:rPr b="1" i="1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Campus </a:t>
            </a:r>
            <a:r>
              <a:rPr b="1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Floresta</a:t>
            </a:r>
            <a:endParaRPr b="1" i="0" sz="1600" u="none" cap="none" strike="noStrike">
              <a:solidFill>
                <a:srgbClr val="13223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g3a96c2b3e70_0_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3a96c2b3e70_0_88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Produção </a:t>
            </a:r>
            <a:r>
              <a:rPr lang="pt-BR">
                <a:solidFill>
                  <a:srgbClr val="13223D"/>
                </a:solidFill>
              </a:rPr>
              <a:t>de</a:t>
            </a:r>
            <a:r>
              <a:rPr lang="pt-BR">
                <a:solidFill>
                  <a:srgbClr val="13223D"/>
                </a:solidFill>
              </a:rPr>
              <a:t> material 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170" name="Google Shape;170;g3a96c2b3e70_0_88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171" name="Google Shape;171;g3a96c2b3e70_0_88"/>
          <p:cNvPicPr preferRelativeResize="0"/>
          <p:nvPr/>
        </p:nvPicPr>
        <p:blipFill rotWithShape="1">
          <a:blip r:embed="rId4">
            <a:alphaModFix/>
          </a:blip>
          <a:srcRect b="10825" l="0" r="0" t="9518"/>
          <a:stretch/>
        </p:blipFill>
        <p:spPr>
          <a:xfrm rot="-5400000">
            <a:off x="5980488" y="1376962"/>
            <a:ext cx="1705874" cy="2413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3a96c2b3e70_0_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3075" y="1730951"/>
            <a:ext cx="4706300" cy="265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3a96c2b3e70_0_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6501" y="3598151"/>
            <a:ext cx="1769900" cy="182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3a96c2b3e70_0_88"/>
          <p:cNvSpPr txBox="1"/>
          <p:nvPr>
            <p:ph idx="1" type="body"/>
          </p:nvPr>
        </p:nvSpPr>
        <p:spPr>
          <a:xfrm>
            <a:off x="1678700" y="4611825"/>
            <a:ext cx="3316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Produção de chaveiros a II Feira do Expo Adm Empreendedor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g3a9ce310b82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3a9ce310b82_0_17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Produção de material 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181" name="Google Shape;181;g3a9ce310b82_0_17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182" name="Google Shape;182;g3a9ce310b82_0_17"/>
          <p:cNvPicPr preferRelativeResize="0"/>
          <p:nvPr/>
        </p:nvPicPr>
        <p:blipFill rotWithShape="1">
          <a:blip r:embed="rId4">
            <a:alphaModFix/>
          </a:blip>
          <a:srcRect b="0" l="6102" r="19381" t="0"/>
          <a:stretch/>
        </p:blipFill>
        <p:spPr>
          <a:xfrm>
            <a:off x="859500" y="1765725"/>
            <a:ext cx="3715477" cy="280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3a9ce310b82_0_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1072586" y="4240111"/>
            <a:ext cx="1479725" cy="154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3a9ce310b82_0_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0221" y="1765729"/>
            <a:ext cx="3364829" cy="238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3a9ce310b82_0_17"/>
          <p:cNvSpPr txBox="1"/>
          <p:nvPr>
            <p:ph idx="1" type="body"/>
          </p:nvPr>
        </p:nvSpPr>
        <p:spPr>
          <a:xfrm>
            <a:off x="2583250" y="4570200"/>
            <a:ext cx="1861200" cy="11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Produção de chaveiros para o Dia do Estudante em 12/08/2025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  <p:sp>
        <p:nvSpPr>
          <p:cNvPr id="186" name="Google Shape;186;g3a9ce310b82_0_17"/>
          <p:cNvSpPr txBox="1"/>
          <p:nvPr>
            <p:ph idx="1" type="body"/>
          </p:nvPr>
        </p:nvSpPr>
        <p:spPr>
          <a:xfrm>
            <a:off x="4850250" y="4150300"/>
            <a:ext cx="33648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Confecção de tabuleiro para jogo com fins pedagógicos</a:t>
            </a:r>
            <a:r>
              <a:rPr lang="pt-BR" sz="1600">
                <a:solidFill>
                  <a:srgbClr val="13223D"/>
                </a:solidFill>
              </a:rPr>
              <a:t> a pedido de um grupo de alunos na disciplina de Didática, do curso de Lic. em Química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g3a96c2b3e70_0_1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3a96c2b3e70_0_115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Produção </a:t>
            </a:r>
            <a:r>
              <a:rPr lang="pt-BR">
                <a:solidFill>
                  <a:srgbClr val="13223D"/>
                </a:solidFill>
              </a:rPr>
              <a:t>de</a:t>
            </a:r>
            <a:r>
              <a:rPr lang="pt-BR">
                <a:solidFill>
                  <a:srgbClr val="13223D"/>
                </a:solidFill>
              </a:rPr>
              <a:t> material 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193" name="Google Shape;193;g3a96c2b3e70_0_115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194" name="Google Shape;194;g3a96c2b3e70_0_115"/>
          <p:cNvPicPr preferRelativeResize="0"/>
          <p:nvPr/>
        </p:nvPicPr>
        <p:blipFill rotWithShape="1">
          <a:blip r:embed="rId4">
            <a:alphaModFix/>
          </a:blip>
          <a:srcRect b="20834" l="0" r="0" t="20658"/>
          <a:stretch/>
        </p:blipFill>
        <p:spPr>
          <a:xfrm>
            <a:off x="560275" y="1775750"/>
            <a:ext cx="5695749" cy="233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3a96c2b3e70_0_115"/>
          <p:cNvPicPr preferRelativeResize="0"/>
          <p:nvPr/>
        </p:nvPicPr>
        <p:blipFill rotWithShape="1">
          <a:blip r:embed="rId5">
            <a:alphaModFix/>
          </a:blip>
          <a:srcRect b="0" l="1912" r="0" t="0"/>
          <a:stretch/>
        </p:blipFill>
        <p:spPr>
          <a:xfrm>
            <a:off x="6372879" y="1775750"/>
            <a:ext cx="2214821" cy="2338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3a96c2b3e70_0_1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6474" y="3849900"/>
            <a:ext cx="2007725" cy="188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3a96c2b3e70_0_115"/>
          <p:cNvSpPr txBox="1"/>
          <p:nvPr>
            <p:ph idx="1" type="body"/>
          </p:nvPr>
        </p:nvSpPr>
        <p:spPr>
          <a:xfrm>
            <a:off x="3505925" y="4520800"/>
            <a:ext cx="40248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Produção de chaveiros para 5º Encontro de Administração e Planejamento em 28/08/2025 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g3a9ce310b82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g3a9ce310b82_0_32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Produção de material 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204" name="Google Shape;204;g3a9ce310b82_0_32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205" name="Google Shape;205;g3a9ce310b82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4425" y="3713251"/>
            <a:ext cx="3182275" cy="1790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3a9ce310b82_0_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4425" y="1779048"/>
            <a:ext cx="3182275" cy="179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3a9ce310b82_0_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4950" y="1779050"/>
            <a:ext cx="3778383" cy="252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3a9ce310b82_0_32"/>
          <p:cNvSpPr txBox="1"/>
          <p:nvPr>
            <p:ph idx="1" type="body"/>
          </p:nvPr>
        </p:nvSpPr>
        <p:spPr>
          <a:xfrm>
            <a:off x="894950" y="4443025"/>
            <a:ext cx="37785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Confecção de pranchetas para encontro pedagógico dos professores do instituto em 08/10/2025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g3a96c2b3e70_0_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g3a96c2b3e70_0_51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Capacitação da equipe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215" name="Google Shape;215;g3a96c2b3e70_0_51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216" name="Google Shape;216;g3a96c2b3e70_0_51"/>
          <p:cNvPicPr preferRelativeResize="0"/>
          <p:nvPr/>
        </p:nvPicPr>
        <p:blipFill rotWithShape="1">
          <a:blip r:embed="rId4">
            <a:alphaModFix/>
          </a:blip>
          <a:srcRect b="23735" l="0" r="0" t="10496"/>
          <a:stretch/>
        </p:blipFill>
        <p:spPr>
          <a:xfrm>
            <a:off x="859825" y="1836327"/>
            <a:ext cx="2994901" cy="349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3a96c2b3e70_0_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4909175" y="1018599"/>
            <a:ext cx="2635425" cy="427087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3a96c2b3e70_0_51"/>
          <p:cNvSpPr txBox="1"/>
          <p:nvPr>
            <p:ph idx="1" type="body"/>
          </p:nvPr>
        </p:nvSpPr>
        <p:spPr>
          <a:xfrm>
            <a:off x="4091450" y="4590600"/>
            <a:ext cx="4270800" cy="74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Prática de eletrônica usando kits Arduino em 17/06/2025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g3a9ce310b82_0_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g3a9ce310b82_0_49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Capacitação da equipe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225" name="Google Shape;225;g3a9ce310b82_0_49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226" name="Google Shape;226;g3a9ce310b82_0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7600" y="1784247"/>
            <a:ext cx="4223076" cy="4223076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3a9ce310b82_0_49"/>
          <p:cNvSpPr txBox="1"/>
          <p:nvPr>
            <p:ph idx="1" type="body"/>
          </p:nvPr>
        </p:nvSpPr>
        <p:spPr>
          <a:xfrm>
            <a:off x="5719475" y="2980750"/>
            <a:ext cx="2715300" cy="14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Recebendo orientação sobre o funcionamento da Cortadora a Laser em 24/04/2025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g3a96c2b3e70_0_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3a96c2b3e70_0_63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Oficinas, palestras e visitas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234" name="Google Shape;234;g3a96c2b3e70_0_63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235" name="Google Shape;235;g3a96c2b3e70_0_63"/>
          <p:cNvPicPr preferRelativeResize="0"/>
          <p:nvPr/>
        </p:nvPicPr>
        <p:blipFill rotWithShape="1">
          <a:blip r:embed="rId4">
            <a:alphaModFix/>
          </a:blip>
          <a:srcRect b="0" l="0" r="0" t="19788"/>
          <a:stretch/>
        </p:blipFill>
        <p:spPr>
          <a:xfrm>
            <a:off x="851950" y="1635686"/>
            <a:ext cx="5010576" cy="301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g3a96c2b3e70_0_63"/>
          <p:cNvPicPr preferRelativeResize="0"/>
          <p:nvPr/>
        </p:nvPicPr>
        <p:blipFill rotWithShape="1">
          <a:blip r:embed="rId5">
            <a:alphaModFix/>
          </a:blip>
          <a:srcRect b="15294" l="0" r="0" t="23502"/>
          <a:stretch/>
        </p:blipFill>
        <p:spPr>
          <a:xfrm>
            <a:off x="4592575" y="4020900"/>
            <a:ext cx="3709399" cy="17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3a96c2b3e70_0_63"/>
          <p:cNvPicPr preferRelativeResize="0"/>
          <p:nvPr/>
        </p:nvPicPr>
        <p:blipFill rotWithShape="1">
          <a:blip r:embed="rId6">
            <a:alphaModFix/>
          </a:blip>
          <a:srcRect b="17972" l="0" r="0" t="0"/>
          <a:stretch/>
        </p:blipFill>
        <p:spPr>
          <a:xfrm>
            <a:off x="6102600" y="1635675"/>
            <a:ext cx="2199375" cy="215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3a96c2b3e70_0_63"/>
          <p:cNvSpPr txBox="1"/>
          <p:nvPr>
            <p:ph idx="1" type="body"/>
          </p:nvPr>
        </p:nvSpPr>
        <p:spPr>
          <a:xfrm>
            <a:off x="985100" y="4747825"/>
            <a:ext cx="34062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Estudantes de uma escola de Petrolândia durante tour pelo instituto em 10/07/2025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g3a9ce310b82_0_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3a9ce310b82_0_61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Oficinas, palestras e visitas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245" name="Google Shape;245;g3a9ce310b82_0_61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246" name="Google Shape;246;g3a9ce310b82_0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9531" y="1635675"/>
            <a:ext cx="5646974" cy="317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3a9ce310b82_0_61"/>
          <p:cNvPicPr preferRelativeResize="0"/>
          <p:nvPr/>
        </p:nvPicPr>
        <p:blipFill rotWithShape="1">
          <a:blip r:embed="rId5">
            <a:alphaModFix/>
          </a:blip>
          <a:srcRect b="40761" l="0" r="0" t="20856"/>
          <a:stretch/>
        </p:blipFill>
        <p:spPr>
          <a:xfrm flipH="1">
            <a:off x="5169425" y="3724050"/>
            <a:ext cx="2736775" cy="186597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3a9ce310b82_0_61"/>
          <p:cNvSpPr txBox="1"/>
          <p:nvPr>
            <p:ph idx="1" type="body"/>
          </p:nvPr>
        </p:nvSpPr>
        <p:spPr>
          <a:xfrm>
            <a:off x="1230350" y="4925975"/>
            <a:ext cx="37785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Oficina de impressão 3D e Corte a Laser para turma de Ensino Médio Técnico do próprio instituto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g3a96c2b3e70_0_1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3a96c2b3e70_0_102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Oficinas, palestras e visitas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255" name="Google Shape;255;g3a96c2b3e70_0_102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256" name="Google Shape;256;g3a96c2b3e70_0_102"/>
          <p:cNvPicPr preferRelativeResize="0"/>
          <p:nvPr/>
        </p:nvPicPr>
        <p:blipFill rotWithShape="1">
          <a:blip r:embed="rId4">
            <a:alphaModFix/>
          </a:blip>
          <a:srcRect b="0" l="0" r="7338" t="0"/>
          <a:stretch/>
        </p:blipFill>
        <p:spPr>
          <a:xfrm>
            <a:off x="5113000" y="1733725"/>
            <a:ext cx="3508799" cy="212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g3a96c2b3e70_0_102"/>
          <p:cNvPicPr preferRelativeResize="0"/>
          <p:nvPr/>
        </p:nvPicPr>
        <p:blipFill rotWithShape="1">
          <a:blip r:embed="rId5">
            <a:alphaModFix/>
          </a:blip>
          <a:srcRect b="0" l="0" r="0" t="8858"/>
          <a:stretch/>
        </p:blipFill>
        <p:spPr>
          <a:xfrm>
            <a:off x="820048" y="1733725"/>
            <a:ext cx="4155326" cy="2787224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g3a96c2b3e70_0_102"/>
          <p:cNvSpPr txBox="1"/>
          <p:nvPr>
            <p:ph idx="1" type="body"/>
          </p:nvPr>
        </p:nvSpPr>
        <p:spPr>
          <a:xfrm>
            <a:off x="1008463" y="4619000"/>
            <a:ext cx="37785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Capacitação de professores do programa Mais Ciência na Escola em 12/10/2025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  <p:sp>
        <p:nvSpPr>
          <p:cNvPr id="259" name="Google Shape;259;g3a96c2b3e70_0_102"/>
          <p:cNvSpPr txBox="1"/>
          <p:nvPr>
            <p:ph idx="1" type="body"/>
          </p:nvPr>
        </p:nvSpPr>
        <p:spPr>
          <a:xfrm>
            <a:off x="5113000" y="3863550"/>
            <a:ext cx="35088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Palestra para estudantes do Ensino Médio Técnico do instituto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g3a96c2b3e70_0_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3a96c2b3e70_0_73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Mostra dos projetos 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266" name="Google Shape;266;g3a96c2b3e70_0_73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267" name="Google Shape;267;g3a96c2b3e70_0_73"/>
          <p:cNvPicPr preferRelativeResize="0"/>
          <p:nvPr/>
        </p:nvPicPr>
        <p:blipFill rotWithShape="1">
          <a:blip r:embed="rId4">
            <a:alphaModFix/>
          </a:blip>
          <a:srcRect b="16560" l="0" r="0" t="14407"/>
          <a:stretch/>
        </p:blipFill>
        <p:spPr>
          <a:xfrm>
            <a:off x="1223000" y="1635675"/>
            <a:ext cx="4277324" cy="166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g3a96c2b3e70_0_73"/>
          <p:cNvPicPr preferRelativeResize="0"/>
          <p:nvPr/>
        </p:nvPicPr>
        <p:blipFill rotWithShape="1">
          <a:blip r:embed="rId5">
            <a:alphaModFix/>
          </a:blip>
          <a:srcRect b="0" l="8181" r="6413" t="27677"/>
          <a:stretch/>
        </p:blipFill>
        <p:spPr>
          <a:xfrm>
            <a:off x="5638975" y="1635675"/>
            <a:ext cx="2441625" cy="367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3a96c2b3e70_0_73"/>
          <p:cNvPicPr preferRelativeResize="0"/>
          <p:nvPr/>
        </p:nvPicPr>
        <p:blipFill rotWithShape="1">
          <a:blip r:embed="rId6">
            <a:alphaModFix/>
          </a:blip>
          <a:srcRect b="15864" l="0" r="0" t="17503"/>
          <a:stretch/>
        </p:blipFill>
        <p:spPr>
          <a:xfrm>
            <a:off x="2650075" y="3443275"/>
            <a:ext cx="2859027" cy="107325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3a96c2b3e70_0_73"/>
          <p:cNvSpPr txBox="1"/>
          <p:nvPr>
            <p:ph idx="1" type="body"/>
          </p:nvPr>
        </p:nvSpPr>
        <p:spPr>
          <a:xfrm>
            <a:off x="1287788" y="4660600"/>
            <a:ext cx="42213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Exposição de projetos do instituto no Congresso da Sociedade Brasileira de Computação em 22-23/07/2025 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1" type="body"/>
          </p:nvPr>
        </p:nvSpPr>
        <p:spPr>
          <a:xfrm>
            <a:off x="973675" y="1420824"/>
            <a:ext cx="7196700" cy="20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2400">
                <a:solidFill>
                  <a:srgbClr val="13223D"/>
                </a:solidFill>
              </a:rPr>
              <a:t>O projeto nasceu da necessidade de mostrar para a comunidade que o Laboratório Maker do IFSertãoPE Campus Floresta é uma local com potencial de inovação, empreendedorismo, prototipagem e criatividade, além de um ambiente que permite que o indivíduo ponha a mão na massa e veja ideias e conceitos ganharem vida.</a:t>
            </a:r>
            <a:endParaRPr sz="2400">
              <a:solidFill>
                <a:srgbClr val="13223D"/>
              </a:solidFill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2650067" y="465666"/>
            <a:ext cx="586528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3200" u="none" cap="none" strike="noStrike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INTRODUÇÃO</a:t>
            </a:r>
            <a:endParaRPr/>
          </a:p>
        </p:txBody>
      </p:sp>
      <p:pic>
        <p:nvPicPr>
          <p:cNvPr id="94" name="Google Shape;9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3700" y="3634875"/>
            <a:ext cx="5865276" cy="17786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 txBox="1"/>
          <p:nvPr>
            <p:ph idx="1" type="body"/>
          </p:nvPr>
        </p:nvSpPr>
        <p:spPr>
          <a:xfrm>
            <a:off x="1573700" y="5459875"/>
            <a:ext cx="58653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Parte do laboratório Maker do IFSertãoPE Campus Floresta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6"/>
          <p:cNvSpPr txBox="1"/>
          <p:nvPr/>
        </p:nvSpPr>
        <p:spPr>
          <a:xfrm>
            <a:off x="2650067" y="465666"/>
            <a:ext cx="586528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/>
          </a:p>
        </p:txBody>
      </p:sp>
      <p:sp>
        <p:nvSpPr>
          <p:cNvPr id="277" name="Google Shape;277;p6"/>
          <p:cNvSpPr txBox="1"/>
          <p:nvPr>
            <p:ph idx="1" type="body"/>
          </p:nvPr>
        </p:nvSpPr>
        <p:spPr>
          <a:xfrm>
            <a:off x="973650" y="1727100"/>
            <a:ext cx="7196700" cy="3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Foi dado o pontapé inicial para “reviver” o espaço Maker do </a:t>
            </a:r>
            <a:r>
              <a:rPr i="1" lang="pt-BR">
                <a:solidFill>
                  <a:srgbClr val="13223D"/>
                </a:solidFill>
              </a:rPr>
              <a:t>campus </a:t>
            </a:r>
            <a:r>
              <a:rPr lang="pt-BR">
                <a:solidFill>
                  <a:srgbClr val="13223D"/>
                </a:solidFill>
              </a:rPr>
              <a:t>Floresta, ajudando a comunidade a perceber tudo que pode ser realizado por meio desse laboratório.</a:t>
            </a:r>
            <a:endParaRPr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7"/>
          <p:cNvSpPr txBox="1"/>
          <p:nvPr>
            <p:ph idx="1" type="body"/>
          </p:nvPr>
        </p:nvSpPr>
        <p:spPr>
          <a:xfrm>
            <a:off x="1003200" y="2753700"/>
            <a:ext cx="7137600" cy="13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50800" lvl="0" marL="228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>
                <a:solidFill>
                  <a:srgbClr val="13223D"/>
                </a:solidFill>
              </a:rPr>
              <a:t>Para a professora e orientadora </a:t>
            </a:r>
            <a:r>
              <a:rPr b="1" lang="pt-BR">
                <a:solidFill>
                  <a:srgbClr val="13223D"/>
                </a:solidFill>
              </a:rPr>
              <a:t>Yara</a:t>
            </a:r>
            <a:r>
              <a:rPr lang="pt-BR">
                <a:solidFill>
                  <a:srgbClr val="13223D"/>
                </a:solidFill>
              </a:rPr>
              <a:t> Regina Pereira Silva Menezes de Sa</a:t>
            </a:r>
            <a:r>
              <a:rPr baseline="30000" lang="pt-BR">
                <a:solidFill>
                  <a:srgbClr val="13223D"/>
                </a:solidFill>
              </a:rPr>
              <a:t>2</a:t>
            </a:r>
            <a:r>
              <a:rPr lang="pt-BR">
                <a:solidFill>
                  <a:srgbClr val="13223D"/>
                </a:solidFill>
              </a:rPr>
              <a:t> e ao Instituto Federal de Educação, Ciência e Tecnologia, </a:t>
            </a:r>
            <a:r>
              <a:rPr i="1" lang="pt-BR">
                <a:solidFill>
                  <a:srgbClr val="13223D"/>
                </a:solidFill>
              </a:rPr>
              <a:t>Campus</a:t>
            </a:r>
            <a:r>
              <a:rPr lang="pt-BR">
                <a:solidFill>
                  <a:srgbClr val="13223D"/>
                </a:solidFill>
              </a:rPr>
              <a:t> Floresta!</a:t>
            </a:r>
            <a:endParaRPr>
              <a:solidFill>
                <a:srgbClr val="13223D"/>
              </a:solidFill>
            </a:endParaRPr>
          </a:p>
        </p:txBody>
      </p:sp>
      <p:sp>
        <p:nvSpPr>
          <p:cNvPr id="284" name="Google Shape;284;p7"/>
          <p:cNvSpPr txBox="1"/>
          <p:nvPr/>
        </p:nvSpPr>
        <p:spPr>
          <a:xfrm>
            <a:off x="1639357" y="19569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AGRADECIMENTOS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"/>
          <p:cNvSpPr txBox="1"/>
          <p:nvPr>
            <p:ph idx="1" type="body"/>
          </p:nvPr>
        </p:nvSpPr>
        <p:spPr>
          <a:xfrm>
            <a:off x="973650" y="1727100"/>
            <a:ext cx="7196700" cy="3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600"/>
              <a:buChar char="•"/>
            </a:pPr>
            <a:r>
              <a:rPr lang="pt-BR" sz="2600">
                <a:solidFill>
                  <a:srgbClr val="13223D"/>
                </a:solidFill>
              </a:rPr>
              <a:t>Diagnosticar o Uso Atual do Laboratório Maker;</a:t>
            </a:r>
            <a:endParaRPr sz="2600">
              <a:solidFill>
                <a:srgbClr val="13223D"/>
              </a:solidFill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600"/>
              <a:buChar char="•"/>
            </a:pPr>
            <a:r>
              <a:rPr lang="pt-BR" sz="2600">
                <a:solidFill>
                  <a:srgbClr val="13223D"/>
                </a:solidFill>
              </a:rPr>
              <a:t>Desenvolver Soluções Tecnológicas Adaptadas;</a:t>
            </a:r>
            <a:endParaRPr sz="2600">
              <a:solidFill>
                <a:srgbClr val="13223D"/>
              </a:solidFill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600"/>
              <a:buChar char="•"/>
            </a:pPr>
            <a:r>
              <a:rPr lang="pt-BR" sz="2600">
                <a:solidFill>
                  <a:srgbClr val="13223D"/>
                </a:solidFill>
              </a:rPr>
              <a:t>Fortalecer a Integração entre Ensino, Pesquisa e Extensão;</a:t>
            </a:r>
            <a:endParaRPr sz="2600">
              <a:solidFill>
                <a:srgbClr val="13223D"/>
              </a:solidFill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600"/>
              <a:buChar char="•"/>
            </a:pPr>
            <a:r>
              <a:rPr lang="pt-BR" sz="2600">
                <a:solidFill>
                  <a:srgbClr val="13223D"/>
                </a:solidFill>
              </a:rPr>
              <a:t>Capacitar Estudantes e a Comunidade Externa em Práticas Maker;</a:t>
            </a:r>
            <a:endParaRPr sz="2600">
              <a:solidFill>
                <a:srgbClr val="13223D"/>
              </a:solidFill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600"/>
              <a:buChar char="•"/>
            </a:pPr>
            <a:r>
              <a:rPr lang="pt-BR" sz="2600">
                <a:solidFill>
                  <a:srgbClr val="13223D"/>
                </a:solidFill>
              </a:rPr>
              <a:t>Documentar e Disseminar os Resultados;</a:t>
            </a:r>
            <a:endParaRPr sz="2600">
              <a:solidFill>
                <a:srgbClr val="13223D"/>
              </a:solidFill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600"/>
              <a:buChar char="•"/>
            </a:pPr>
            <a:r>
              <a:rPr lang="pt-BR" sz="2600">
                <a:solidFill>
                  <a:srgbClr val="13223D"/>
                </a:solidFill>
              </a:rPr>
              <a:t>Promover a Sustentabilidade do Laboratório Maker.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2650067" y="465666"/>
            <a:ext cx="586528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4"/>
          <p:cNvSpPr txBox="1"/>
          <p:nvPr/>
        </p:nvSpPr>
        <p:spPr>
          <a:xfrm>
            <a:off x="2650067" y="465666"/>
            <a:ext cx="586528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METODOLOGIA</a:t>
            </a:r>
            <a:endParaRPr/>
          </a:p>
        </p:txBody>
      </p:sp>
      <p:sp>
        <p:nvSpPr>
          <p:cNvPr id="109" name="Google Shape;109;p4"/>
          <p:cNvSpPr txBox="1"/>
          <p:nvPr>
            <p:ph idx="1" type="body"/>
          </p:nvPr>
        </p:nvSpPr>
        <p:spPr>
          <a:xfrm>
            <a:off x="973650" y="1727100"/>
            <a:ext cx="7196700" cy="3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800"/>
              <a:buChar char="•"/>
            </a:pPr>
            <a:r>
              <a:rPr lang="pt-BR">
                <a:solidFill>
                  <a:srgbClr val="13223D"/>
                </a:solidFill>
              </a:rPr>
              <a:t>Catalogação dos itens do ambiente Maker</a:t>
            </a:r>
            <a:endParaRPr>
              <a:solidFill>
                <a:srgbClr val="13223D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800"/>
              <a:buChar char="•"/>
            </a:pPr>
            <a:r>
              <a:rPr lang="pt-BR">
                <a:solidFill>
                  <a:srgbClr val="13223D"/>
                </a:solidFill>
              </a:rPr>
              <a:t>Escrita do PETIC</a:t>
            </a:r>
            <a:endParaRPr>
              <a:solidFill>
                <a:srgbClr val="13223D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800"/>
              <a:buChar char="•"/>
            </a:pPr>
            <a:r>
              <a:rPr lang="pt-BR">
                <a:solidFill>
                  <a:srgbClr val="13223D"/>
                </a:solidFill>
              </a:rPr>
              <a:t>Oficinas e aulas práticas com diferentes grupos</a:t>
            </a:r>
            <a:endParaRPr>
              <a:solidFill>
                <a:srgbClr val="13223D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800"/>
              <a:buChar char="•"/>
            </a:pPr>
            <a:r>
              <a:rPr lang="pt-BR">
                <a:solidFill>
                  <a:srgbClr val="13223D"/>
                </a:solidFill>
              </a:rPr>
              <a:t>Dar suporte a projetos multidisciplinares </a:t>
            </a:r>
            <a:endParaRPr sz="2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5"/>
          <p:cNvSpPr txBox="1"/>
          <p:nvPr/>
        </p:nvSpPr>
        <p:spPr>
          <a:xfrm>
            <a:off x="2650067" y="465666"/>
            <a:ext cx="586528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sp>
        <p:nvSpPr>
          <p:cNvPr id="116" name="Google Shape;116;p5"/>
          <p:cNvSpPr txBox="1"/>
          <p:nvPr>
            <p:ph idx="1" type="body"/>
          </p:nvPr>
        </p:nvSpPr>
        <p:spPr>
          <a:xfrm>
            <a:off x="973650" y="1727100"/>
            <a:ext cx="7196700" cy="3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800"/>
              <a:buChar char="•"/>
            </a:pPr>
            <a:r>
              <a:rPr lang="pt-BR">
                <a:solidFill>
                  <a:srgbClr val="13223D"/>
                </a:solidFill>
              </a:rPr>
              <a:t>Catálogo e d</a:t>
            </a:r>
            <a:r>
              <a:rPr lang="pt-BR">
                <a:solidFill>
                  <a:srgbClr val="13223D"/>
                </a:solidFill>
              </a:rPr>
              <a:t>ocumento PETIC</a:t>
            </a:r>
            <a:endParaRPr>
              <a:solidFill>
                <a:srgbClr val="13223D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800"/>
              <a:buChar char="•"/>
            </a:pPr>
            <a:r>
              <a:rPr lang="pt-BR">
                <a:solidFill>
                  <a:srgbClr val="13223D"/>
                </a:solidFill>
              </a:rPr>
              <a:t>Oficinas e palestras</a:t>
            </a:r>
            <a:endParaRPr>
              <a:solidFill>
                <a:srgbClr val="13223D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800"/>
              <a:buChar char="•"/>
            </a:pPr>
            <a:r>
              <a:rPr lang="pt-BR">
                <a:solidFill>
                  <a:srgbClr val="13223D"/>
                </a:solidFill>
              </a:rPr>
              <a:t>Projetos fazendo uso da cortadora a laser e outras ferramentas </a:t>
            </a:r>
            <a:endParaRPr>
              <a:solidFill>
                <a:srgbClr val="13223D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800"/>
              <a:buChar char="•"/>
            </a:pPr>
            <a:r>
              <a:rPr lang="pt-BR">
                <a:solidFill>
                  <a:srgbClr val="13223D"/>
                </a:solidFill>
              </a:rPr>
              <a:t>Envolvimento nas atividades do instituto via produção de material no laboratório</a:t>
            </a:r>
            <a:endParaRPr>
              <a:solidFill>
                <a:srgbClr val="13223D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3223D"/>
              </a:buClr>
              <a:buSzPts val="1800"/>
              <a:buChar char="•"/>
            </a:pPr>
            <a:r>
              <a:rPr lang="pt-BR">
                <a:solidFill>
                  <a:srgbClr val="13223D"/>
                </a:solidFill>
              </a:rPr>
              <a:t>Presença na JINCE e na CSBC</a:t>
            </a:r>
            <a:endParaRPr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g3a96c2b3e70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3a96c2b3e70_0_6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METODOLOGIA</a:t>
            </a:r>
            <a:endParaRPr/>
          </a:p>
        </p:txBody>
      </p:sp>
      <p:sp>
        <p:nvSpPr>
          <p:cNvPr id="123" name="Google Shape;123;g3a96c2b3e70_0_6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Catálogo dos itens do laboratório</a:t>
            </a:r>
            <a:endParaRPr sz="2600">
              <a:solidFill>
                <a:srgbClr val="13223D"/>
              </a:solidFill>
            </a:endParaRPr>
          </a:p>
        </p:txBody>
      </p:sp>
      <p:pic>
        <p:nvPicPr>
          <p:cNvPr id="124" name="Google Shape;124;g3a96c2b3e70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725" y="1635675"/>
            <a:ext cx="1620275" cy="1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3a96c2b3e70_0_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8801" y="1635675"/>
            <a:ext cx="1620275" cy="1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3a96c2b3e70_0_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12875" y="1635675"/>
            <a:ext cx="1620275" cy="1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3a96c2b3e70_0_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4725" y="3401536"/>
            <a:ext cx="1620275" cy="1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3a96c2b3e70_0_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68801" y="3401537"/>
            <a:ext cx="1620275" cy="1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3a96c2b3e70_0_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12875" y="3401525"/>
            <a:ext cx="1620275" cy="1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3a96c2b3e70_0_6"/>
          <p:cNvPicPr preferRelativeResize="0"/>
          <p:nvPr/>
        </p:nvPicPr>
        <p:blipFill rotWithShape="1">
          <a:blip r:embed="rId10">
            <a:alphaModFix/>
          </a:blip>
          <a:srcRect b="14954" l="52848" r="9101" t="12555"/>
          <a:stretch/>
        </p:blipFill>
        <p:spPr>
          <a:xfrm>
            <a:off x="5856950" y="1635675"/>
            <a:ext cx="2868788" cy="3386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3a96c2b3e70_0_6"/>
          <p:cNvSpPr txBox="1"/>
          <p:nvPr>
            <p:ph idx="1" type="body"/>
          </p:nvPr>
        </p:nvSpPr>
        <p:spPr>
          <a:xfrm>
            <a:off x="1639350" y="5167375"/>
            <a:ext cx="58653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Alguns do itens presentes no laboratório na catalogação de 14/04/2025 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g3a96c2b3e70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3a96c2b3e70_0_19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PETIC</a:t>
            </a:r>
            <a:endParaRPr sz="2600">
              <a:solidFill>
                <a:srgbClr val="13223D"/>
              </a:solidFill>
            </a:endParaRPr>
          </a:p>
        </p:txBody>
      </p:sp>
      <p:pic>
        <p:nvPicPr>
          <p:cNvPr id="138" name="Google Shape;138;g3a96c2b3e70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8153" y="2143100"/>
            <a:ext cx="3247524" cy="399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9" name="Google Shape;139;g3a96c2b3e70_0_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9613" y="1358688"/>
            <a:ext cx="3247524" cy="402577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0" name="Google Shape;140;g3a96c2b3e70_0_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32294" y="3069357"/>
            <a:ext cx="3247500" cy="147568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1" name="Google Shape;141;g3a96c2b3e70_0_19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g3a96c2b3e70_0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3a96c2b3e70_0_36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Produção </a:t>
            </a:r>
            <a:r>
              <a:rPr lang="pt-BR">
                <a:solidFill>
                  <a:srgbClr val="13223D"/>
                </a:solidFill>
              </a:rPr>
              <a:t>de</a:t>
            </a:r>
            <a:r>
              <a:rPr lang="pt-BR">
                <a:solidFill>
                  <a:srgbClr val="13223D"/>
                </a:solidFill>
              </a:rPr>
              <a:t> material 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148" name="Google Shape;148;g3a96c2b3e70_0_36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149" name="Google Shape;149;g3a96c2b3e70_0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1477075" y="1177424"/>
            <a:ext cx="3502276" cy="467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3a96c2b3e70_0_36"/>
          <p:cNvPicPr preferRelativeResize="0"/>
          <p:nvPr/>
        </p:nvPicPr>
        <p:blipFill rotWithShape="1">
          <a:blip r:embed="rId5">
            <a:alphaModFix/>
          </a:blip>
          <a:srcRect b="13709" l="10562" r="12844" t="13094"/>
          <a:stretch/>
        </p:blipFill>
        <p:spPr>
          <a:xfrm>
            <a:off x="5752276" y="2464250"/>
            <a:ext cx="2549899" cy="243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3a96c2b3e70_0_36"/>
          <p:cNvSpPr txBox="1"/>
          <p:nvPr>
            <p:ph idx="1" type="body"/>
          </p:nvPr>
        </p:nvSpPr>
        <p:spPr>
          <a:xfrm>
            <a:off x="1426525" y="5393500"/>
            <a:ext cx="60258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Confecção de chaveiros para evento do programa Mais Ciência na Escola em 25/04/2025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g3a9ce310b82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3a9ce310b82_0_4"/>
          <p:cNvSpPr txBox="1"/>
          <p:nvPr>
            <p:ph idx="1" type="body"/>
          </p:nvPr>
        </p:nvSpPr>
        <p:spPr>
          <a:xfrm>
            <a:off x="2650075" y="1050675"/>
            <a:ext cx="719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3223D"/>
                </a:solidFill>
              </a:rPr>
              <a:t>Produção de material </a:t>
            </a:r>
            <a:endParaRPr sz="2600">
              <a:solidFill>
                <a:srgbClr val="13223D"/>
              </a:solidFill>
            </a:endParaRPr>
          </a:p>
        </p:txBody>
      </p:sp>
      <p:sp>
        <p:nvSpPr>
          <p:cNvPr id="158" name="Google Shape;158;g3a9ce310b82_0_4"/>
          <p:cNvSpPr txBox="1"/>
          <p:nvPr/>
        </p:nvSpPr>
        <p:spPr>
          <a:xfrm>
            <a:off x="2650067" y="465666"/>
            <a:ext cx="586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13223D"/>
                </a:solidFill>
                <a:latin typeface="Calibri"/>
                <a:ea typeface="Calibri"/>
                <a:cs typeface="Calibri"/>
                <a:sym typeface="Calibri"/>
              </a:rPr>
              <a:t>RESULTADOS E DISCUSSÃO</a:t>
            </a:r>
            <a:endParaRPr/>
          </a:p>
        </p:txBody>
      </p:sp>
      <p:pic>
        <p:nvPicPr>
          <p:cNvPr id="159" name="Google Shape;159;g3a9ce310b82_0_4"/>
          <p:cNvPicPr preferRelativeResize="0"/>
          <p:nvPr/>
        </p:nvPicPr>
        <p:blipFill rotWithShape="1">
          <a:blip r:embed="rId4">
            <a:alphaModFix/>
          </a:blip>
          <a:srcRect b="18989" l="0" r="0" t="9729"/>
          <a:stretch/>
        </p:blipFill>
        <p:spPr>
          <a:xfrm>
            <a:off x="5634826" y="1749900"/>
            <a:ext cx="2573050" cy="325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3a9ce310b82_0_4"/>
          <p:cNvPicPr preferRelativeResize="0"/>
          <p:nvPr/>
        </p:nvPicPr>
        <p:blipFill rotWithShape="1">
          <a:blip r:embed="rId5">
            <a:alphaModFix/>
          </a:blip>
          <a:srcRect b="14207" l="1989" r="0" t="0"/>
          <a:stretch/>
        </p:blipFill>
        <p:spPr>
          <a:xfrm>
            <a:off x="849650" y="1749900"/>
            <a:ext cx="4263850" cy="271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3a9ce310b82_0_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5051" y="4082825"/>
            <a:ext cx="1554746" cy="1453666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3a9ce310b82_0_4"/>
          <p:cNvSpPr txBox="1"/>
          <p:nvPr>
            <p:ph idx="1" type="body"/>
          </p:nvPr>
        </p:nvSpPr>
        <p:spPr>
          <a:xfrm>
            <a:off x="967100" y="4577475"/>
            <a:ext cx="2164800" cy="88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Produção de chaveiros para o Dia das Mães promovido pelo Instituto em 13/05/2025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  <p:sp>
        <p:nvSpPr>
          <p:cNvPr id="163" name="Google Shape;163;g3a9ce310b82_0_4"/>
          <p:cNvSpPr txBox="1"/>
          <p:nvPr>
            <p:ph idx="1" type="body"/>
          </p:nvPr>
        </p:nvSpPr>
        <p:spPr>
          <a:xfrm>
            <a:off x="5691950" y="5122325"/>
            <a:ext cx="2458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 lnSpcReduction="1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Produção de medalhas para os jogos interclasse em 06/05/2025</a:t>
            </a:r>
            <a:r>
              <a:rPr lang="pt-BR" sz="1600">
                <a:solidFill>
                  <a:srgbClr val="13223D"/>
                </a:solidFill>
              </a:rPr>
              <a:t> </a:t>
            </a:r>
            <a:endParaRPr sz="1600">
              <a:solidFill>
                <a:srgbClr val="13223D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75000"/>
              <a:buNone/>
            </a:pPr>
            <a:r>
              <a:rPr lang="pt-BR" sz="1600">
                <a:solidFill>
                  <a:srgbClr val="13223D"/>
                </a:solidFill>
              </a:rPr>
              <a:t>(Fonte: Autoria própria)</a:t>
            </a:r>
            <a:endParaRPr sz="1600">
              <a:solidFill>
                <a:srgbClr val="13223D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2025-09-05T22:33:53Z</dcterms:created>
  <dc:creator>Marcus Vinicius Vieira Nascimento</dc:creator>
</cp:coreProperties>
</file>